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4" r:id="rId16"/>
    <p:sldId id="273" r:id="rId17"/>
    <p:sldId id="275" r:id="rId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0707"/>
    <a:srgbClr val="84223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75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3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58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14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08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588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378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23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25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56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161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click para modificar el estilo de título del patron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click para modificar el estilo de texto del patron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Рівень терцерування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Квінто рівень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F7F12-F443-4F2A-892A-EC107E09B93F}" type="datetimeFigureOut">
              <a:rPr lang="es-ES" smtClean="0"/>
              <a:t>05/09/2023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5954E-941C-42E5-BE38-18E13E19F38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7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2" b="22412"/>
          <a:stretch/>
        </p:blipFill>
        <p:spPr bwMode="auto">
          <a:xfrm>
            <a:off x="0" y="1130808"/>
            <a:ext cx="9144000" cy="5754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7 Redondear rectángulo de esquina sencilla"/>
          <p:cNvSpPr/>
          <p:nvPr/>
        </p:nvSpPr>
        <p:spPr>
          <a:xfrm rot="10800000">
            <a:off x="3347864" y="0"/>
            <a:ext cx="5796136" cy="1409659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491880" y="149836"/>
            <a:ext cx="5796135" cy="1109985"/>
          </a:xfrm>
        </p:spPr>
        <p:txBody>
          <a:bodyPr>
            <a:noAutofit/>
          </a:bodyPr>
          <a:lstStyle/>
          <a:p>
            <a:r>
              <a:rPr lang="es-ES" sz="3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lama Bold" pitchFamily="50" charset="0"/>
              </a:rPr>
              <a:t>НАВЧАННЯ З ЕКСПЛУАТАЦІЇ КОТЛІВ ADISA</a:t>
            </a:r>
            <a:endParaRPr lang="es-ES" sz="30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lama Bold" pitchFamily="50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79512" y="2132856"/>
            <a:ext cx="4896544" cy="1296144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 smtClean="0">
                <a:solidFill>
                  <a:srgbClr val="FF0000"/>
                </a:solidFill>
                <a:latin typeface="Arial Narrow" pitchFamily="34" charset="0"/>
              </a:rPr>
              <a:t>2022    </a:t>
            </a:r>
            <a:endParaRPr lang="en-US" sz="2800" b="1" dirty="0">
              <a:solidFill>
                <a:srgbClr val="FF0000"/>
              </a:solidFill>
              <a:latin typeface="Arial Narrow" pitchFamily="34" charset="0"/>
            </a:endParaRPr>
          </a:p>
        </p:txBody>
      </p:sp>
      <p:pic>
        <p:nvPicPr>
          <p:cNvPr id="4" name="7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ГОРІННЯ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72" y="1235679"/>
            <a:ext cx="7217690" cy="492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53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ГОРІННЯ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13" name="12 Grupo"/>
          <p:cNvGrpSpPr/>
          <p:nvPr/>
        </p:nvGrpSpPr>
        <p:grpSpPr>
          <a:xfrm>
            <a:off x="3681724" y="1161814"/>
            <a:ext cx="5184576" cy="2477143"/>
            <a:chOff x="539552" y="1348068"/>
            <a:chExt cx="5184576" cy="2477143"/>
          </a:xfrm>
        </p:grpSpPr>
        <p:sp>
          <p:nvSpPr>
            <p:cNvPr id="5" name="4 CuadroTexto"/>
            <p:cNvSpPr txBox="1"/>
            <p:nvPr/>
          </p:nvSpPr>
          <p:spPr>
            <a:xfrm>
              <a:off x="2225335" y="1516887"/>
              <a:ext cx="265534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ПЕРЕВІР: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s-ES" dirty="0" smtClean="0"/>
                <a:t>ЕЛЕКТРОПОСТАЧАННЯ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s-ES" dirty="0" smtClean="0"/>
                <a:t>ТИСК ГАЗУ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s-ES" dirty="0" smtClean="0"/>
                <a:t>ТИСК ВОДИ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s-ES" dirty="0" smtClean="0"/>
                <a:t>ГАЗ І ВОДА ВІДВЕДЕНІ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s-ES" dirty="0" smtClean="0"/>
                <a:t>НАСОСИ ПРАЦЮЮТЬ</a:t>
              </a:r>
              <a:endParaRPr lang="uk-UA" dirty="0" smtClean="0"/>
            </a:p>
            <a:p>
              <a:r>
                <a:rPr lang="uk-UA" dirty="0"/>
                <a:t> </a:t>
              </a:r>
              <a:r>
                <a:rPr lang="uk-UA" dirty="0" smtClean="0"/>
                <a:t>    </a:t>
              </a:r>
              <a:r>
                <a:rPr lang="es-ES" dirty="0" smtClean="0"/>
                <a:t> НАЛЕЖНИМ ЧИНОМ</a:t>
              </a:r>
            </a:p>
            <a:p>
              <a:endParaRPr lang="es-ES" dirty="0"/>
            </a:p>
          </p:txBody>
        </p:sp>
        <p:grpSp>
          <p:nvGrpSpPr>
            <p:cNvPr id="11" name="10 Grupo"/>
            <p:cNvGrpSpPr/>
            <p:nvPr/>
          </p:nvGrpSpPr>
          <p:grpSpPr>
            <a:xfrm>
              <a:off x="539552" y="1348068"/>
              <a:ext cx="5184576" cy="2368964"/>
              <a:chOff x="539552" y="1348068"/>
              <a:chExt cx="5184576" cy="2368964"/>
            </a:xfrm>
          </p:grpSpPr>
          <p:pic>
            <p:nvPicPr>
              <p:cNvPr id="10242" name="Picture 2" descr="http://media.moddb.com/images/games/1/62/61087/cauti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388" y="1638104"/>
                <a:ext cx="1656184" cy="1788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7 Rectángulo redondeado"/>
              <p:cNvSpPr/>
              <p:nvPr/>
            </p:nvSpPr>
            <p:spPr>
              <a:xfrm>
                <a:off x="539552" y="1348068"/>
                <a:ext cx="5184576" cy="23689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7" y="2852936"/>
            <a:ext cx="3023601" cy="315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Elipse"/>
          <p:cNvSpPr/>
          <p:nvPr/>
        </p:nvSpPr>
        <p:spPr>
          <a:xfrm>
            <a:off x="1404294" y="3789040"/>
            <a:ext cx="2237759" cy="28803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4139953" y="3650303"/>
            <a:ext cx="4508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Відрегулюйте до аналогічних значень, зазначених у документі про спалювання.</a:t>
            </a:r>
            <a:endParaRPr lang="es-E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Значення CO2, для природного газу: рекомендується налаштувати CO2 на рівні 8,1% для всіх котлів</a:t>
            </a:r>
            <a:endParaRPr lang="es-ES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139953" y="5343486"/>
            <a:ext cx="45083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000" dirty="0" smtClean="0"/>
              <a:t>ОСВІТЛЕННЯ </a:t>
            </a:r>
            <a:r>
              <a:rPr lang="es-ES" sz="2000" b="1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s-ES" sz="2000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" sz="2000" dirty="0" smtClean="0"/>
              <a:t>ПАРАМЕТРИ ГОРІННЯ </a:t>
            </a:r>
            <a:r>
              <a:rPr lang="es-ES" sz="2000" b="1" dirty="0">
                <a:solidFill>
                  <a:srgbClr val="00B050"/>
                </a:solidFill>
                <a:sym typeface="Wingdings"/>
              </a:rPr>
              <a:t></a:t>
            </a:r>
            <a:endParaRPr lang="es-ES" sz="2000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45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КАСКАД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67186"/>
            <a:ext cx="5434186" cy="3590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926" y="1129957"/>
            <a:ext cx="5513867" cy="166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49080"/>
            <a:ext cx="6708253" cy="202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9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ОПАЛЮВАЛЬНИЙ КОНТУР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-1932" r="10692" b="1"/>
          <a:stretch/>
        </p:blipFill>
        <p:spPr bwMode="auto">
          <a:xfrm rot="5400000">
            <a:off x="4225339" y="-549381"/>
            <a:ext cx="3316932" cy="651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8" y="1235430"/>
            <a:ext cx="2382185" cy="516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84" y="4365104"/>
            <a:ext cx="5830441" cy="1867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6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ГВП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389" y="1235431"/>
            <a:ext cx="6850152" cy="361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5229200"/>
            <a:ext cx="55149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54" r="-15196"/>
          <a:stretch/>
        </p:blipFill>
        <p:spPr bwMode="auto">
          <a:xfrm>
            <a:off x="251520" y="3221216"/>
            <a:ext cx="2423160" cy="18491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34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ТЕХНІЧНЕ ОБСЛУГОВУВАННЯ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" y="1484784"/>
            <a:ext cx="3819204" cy="506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4139952" y="1266176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Технічне обслуговування повинно проводитися з передньої і задньої сторони котла.</a:t>
            </a:r>
            <a:endParaRPr lang="en-US" sz="2400" dirty="0"/>
          </a:p>
        </p:txBody>
      </p:sp>
      <p:grpSp>
        <p:nvGrpSpPr>
          <p:cNvPr id="7" name="6 Grupo"/>
          <p:cNvGrpSpPr/>
          <p:nvPr/>
        </p:nvGrpSpPr>
        <p:grpSpPr>
          <a:xfrm>
            <a:off x="4097767" y="2918547"/>
            <a:ext cx="4866721" cy="2208359"/>
            <a:chOff x="4222395" y="3612479"/>
            <a:chExt cx="4866721" cy="2208359"/>
          </a:xfrm>
        </p:grpSpPr>
        <p:sp>
          <p:nvSpPr>
            <p:cNvPr id="15" name="14 CuadroTexto"/>
            <p:cNvSpPr txBox="1"/>
            <p:nvPr/>
          </p:nvSpPr>
          <p:spPr>
            <a:xfrm>
              <a:off x="5797497" y="3881846"/>
              <a:ext cx="32916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ПЕРЕВІР: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Загальний вимикач котла знаходиться в положенні OFF (вимкнено).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000" dirty="0" smtClean="0"/>
                <a:t>Газохід </a:t>
              </a:r>
              <a:r>
                <a:rPr lang="en-US" sz="2000" dirty="0" err="1" smtClean="0"/>
                <a:t>до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котла</a:t>
              </a:r>
              <a:r>
                <a:rPr lang="uk-UA" sz="2000" dirty="0" smtClean="0"/>
                <a:t> </a:t>
              </a:r>
              <a:r>
                <a:rPr lang="en-US" sz="2000" dirty="0" err="1"/>
                <a:t>закритий</a:t>
              </a:r>
              <a:endParaRPr lang="en-US" sz="2000" dirty="0"/>
            </a:p>
            <a:p>
              <a:pPr marL="285750" indent="-285750">
                <a:buFont typeface="Arial" pitchFamily="34" charset="0"/>
                <a:buChar char="•"/>
              </a:pPr>
              <a:endParaRPr lang="en-US" sz="2000" dirty="0"/>
            </a:p>
          </p:txBody>
        </p:sp>
        <p:grpSp>
          <p:nvGrpSpPr>
            <p:cNvPr id="16" name="15 Grupo"/>
            <p:cNvGrpSpPr/>
            <p:nvPr/>
          </p:nvGrpSpPr>
          <p:grpSpPr>
            <a:xfrm>
              <a:off x="4222395" y="3612479"/>
              <a:ext cx="4844183" cy="2200145"/>
              <a:chOff x="539552" y="1348068"/>
              <a:chExt cx="5184576" cy="2368964"/>
            </a:xfrm>
          </p:grpSpPr>
          <p:pic>
            <p:nvPicPr>
              <p:cNvPr id="17" name="Picture 2" descr="http://media.moddb.com/images/games/1/62/61087/cauti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388" y="1638104"/>
                <a:ext cx="1656184" cy="1788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17 Rectángulo redondeado"/>
              <p:cNvSpPr/>
              <p:nvPr/>
            </p:nvSpPr>
            <p:spPr>
              <a:xfrm>
                <a:off x="539552" y="1348068"/>
                <a:ext cx="5184576" cy="23689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4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ТЕХНІЧНЕ ОБСЛУГОВУВАННЯ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4139952" y="1266176"/>
            <a:ext cx="482453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 smtClean="0"/>
              <a:t>Очищення </a:t>
            </a:r>
            <a:r>
              <a:rPr lang="en-US" sz="2400" dirty="0"/>
              <a:t>пальника стисненим повітрям.</a:t>
            </a: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 smtClean="0"/>
              <a:t>Очищення </a:t>
            </a:r>
            <a:r>
              <a:rPr lang="en-US" sz="2400" dirty="0"/>
              <a:t>топки металевою щіткою та пилососом.</a:t>
            </a: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 smtClean="0"/>
              <a:t>Чистка </a:t>
            </a:r>
            <a:r>
              <a:rPr lang="en-US" sz="2400" dirty="0"/>
              <a:t>газових фільтрів.</a:t>
            </a: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 smtClean="0"/>
              <a:t>Очищення </a:t>
            </a:r>
            <a:r>
              <a:rPr lang="en-US" sz="2400" dirty="0"/>
              <a:t>електродів і перевірка кераміки.</a:t>
            </a: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 smtClean="0"/>
              <a:t>Регулює </a:t>
            </a:r>
            <a:r>
              <a:rPr lang="en-US" sz="2400" dirty="0"/>
              <a:t>відстань між електродами на 3 мм.</a:t>
            </a:r>
          </a:p>
          <a:p>
            <a:pPr marL="457200" indent="-457200">
              <a:spcBef>
                <a:spcPts val="1800"/>
              </a:spcBef>
              <a:buFont typeface="Wingdings" pitchFamily="2" charset="2"/>
              <a:buChar char="q"/>
            </a:pPr>
            <a:r>
              <a:rPr lang="en-US" sz="2400" dirty="0"/>
              <a:t>Регулювання </a:t>
            </a:r>
            <a:r>
              <a:rPr lang="en-US" sz="2400" dirty="0" smtClean="0"/>
              <a:t>горіння.</a:t>
            </a:r>
            <a:endParaRPr lang="es-ES" sz="2400" dirty="0"/>
          </a:p>
        </p:txBody>
      </p:sp>
      <p:pic>
        <p:nvPicPr>
          <p:cNvPr id="15362" name="Picture 2" descr="https://blog.airassurance.com/wp-content/uploads/2013/05/AirAssurance-05.02.2013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2" b="31592"/>
          <a:stretch/>
        </p:blipFill>
        <p:spPr bwMode="auto">
          <a:xfrm>
            <a:off x="0" y="2345163"/>
            <a:ext cx="5220072" cy="45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ПРИМІТКИ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1043608" y="2492896"/>
            <a:ext cx="7632848" cy="3168352"/>
            <a:chOff x="4222395" y="3612479"/>
            <a:chExt cx="7632848" cy="2200145"/>
          </a:xfrm>
        </p:grpSpPr>
        <p:sp>
          <p:nvSpPr>
            <p:cNvPr id="11" name="10 CuadroTexto"/>
            <p:cNvSpPr txBox="1"/>
            <p:nvPr/>
          </p:nvSpPr>
          <p:spPr>
            <a:xfrm>
              <a:off x="5797497" y="3881846"/>
              <a:ext cx="548168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itchFamily="2" charset="2"/>
                <a:buChar char="§"/>
              </a:pPr>
              <a:r>
                <a:rPr lang="en-US" sz="2800" dirty="0" smtClean="0"/>
                <a:t>ЦЯ ПРЕЗЕНТАЦІЯ Є СТИСЛИМ ВИКЛАДОМ</a:t>
              </a:r>
            </a:p>
            <a:p>
              <a:pPr marL="342900" indent="-342900">
                <a:buFont typeface="Wingdings" pitchFamily="2" charset="2"/>
                <a:buChar char="§"/>
              </a:pPr>
              <a:r>
                <a:rPr lang="en-US" sz="2800" dirty="0" smtClean="0"/>
                <a:t>ДЛЯ БІЛЬШ ДЕТАЛЬНОЇ ІНФОРМАЦІЇ, БУДЬ ЛАСКА, ЗВЕРНІТЬСЯ ДО ОСНОВНОГО ДОКУМЕНТУ</a:t>
              </a:r>
              <a:endParaRPr lang="en-US" sz="2800" dirty="0"/>
            </a:p>
          </p:txBody>
        </p:sp>
        <p:grpSp>
          <p:nvGrpSpPr>
            <p:cNvPr id="13" name="12 Grupo"/>
            <p:cNvGrpSpPr/>
            <p:nvPr/>
          </p:nvGrpSpPr>
          <p:grpSpPr>
            <a:xfrm>
              <a:off x="4222395" y="3612479"/>
              <a:ext cx="7632848" cy="2200145"/>
              <a:chOff x="539552" y="1348068"/>
              <a:chExt cx="8169196" cy="2368964"/>
            </a:xfrm>
          </p:grpSpPr>
          <p:pic>
            <p:nvPicPr>
              <p:cNvPr id="14" name="Picture 2" descr="http://media.moddb.com/images/games/1/62/61087/caution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388" y="1638104"/>
                <a:ext cx="1656184" cy="17888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14 Rectángulo redondeado"/>
              <p:cNvSpPr/>
              <p:nvPr/>
            </p:nvSpPr>
            <p:spPr>
              <a:xfrm>
                <a:off x="539552" y="1348068"/>
                <a:ext cx="8169196" cy="23689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36318" y="1844824"/>
            <a:ext cx="3127763" cy="401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6444207" y="1544755"/>
            <a:ext cx="2448273" cy="4832092"/>
          </a:xfrm>
          <a:prstGeom prst="rect">
            <a:avLst/>
          </a:prstGeom>
          <a:noFill/>
          <a:ln w="28575" cmpd="sng">
            <a:solidFill>
              <a:srgbClr val="C10707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>
                <a:latin typeface="Calibri Light" pitchFamily="34" charset="0"/>
              </a:rPr>
              <a:t>Теплообмінник котла (де відбувається передача тепла від димових газів до води) виготовлений з нержавіючої сталі: це нержавіюча сталь, збагачена спеціальним сплавом (для кращої стійкості до корозії та високих температур).</a:t>
            </a:r>
          </a:p>
          <a:p>
            <a:pPr algn="just"/>
            <a:r>
              <a:rPr lang="en-US" sz="1400" dirty="0" smtClean="0">
                <a:latin typeface="Calibri Light" pitchFamily="34" charset="0"/>
              </a:rPr>
              <a:t> </a:t>
            </a:r>
            <a:r>
              <a:rPr lang="en-US" sz="1400" dirty="0" err="1" smtClean="0">
                <a:latin typeface="Calibri Light" pitchFamily="34" charset="0"/>
              </a:rPr>
              <a:t>Теплообмінник</a:t>
            </a:r>
            <a:r>
              <a:rPr lang="en-US" sz="1400" dirty="0" smtClean="0">
                <a:latin typeface="Calibri Light" pitchFamily="34" charset="0"/>
              </a:rPr>
              <a:t> котла складається з 2 водяних колекторів, з'єднаних </a:t>
            </a:r>
            <a:r>
              <a:rPr lang="en-US" sz="1400" dirty="0" err="1" smtClean="0">
                <a:latin typeface="Calibri Light" pitchFamily="34" charset="0"/>
              </a:rPr>
              <a:t>між</a:t>
            </a:r>
            <a:r>
              <a:rPr lang="en-US" sz="1400" dirty="0" smtClean="0">
                <a:latin typeface="Calibri Light" pitchFamily="34" charset="0"/>
              </a:rPr>
              <a:t> </a:t>
            </a:r>
            <a:r>
              <a:rPr lang="en-US" sz="1400" dirty="0" err="1" smtClean="0">
                <a:latin typeface="Calibri Light" pitchFamily="34" charset="0"/>
              </a:rPr>
              <a:t>собою</a:t>
            </a:r>
            <a:r>
              <a:rPr lang="en-US" sz="1400" dirty="0">
                <a:latin typeface="Calibri Light" pitchFamily="34" charset="0"/>
              </a:rPr>
              <a:t> </a:t>
            </a:r>
            <a:r>
              <a:rPr lang="en-US" sz="1400" dirty="0" err="1" smtClean="0">
                <a:latin typeface="Calibri Light" pitchFamily="34" charset="0"/>
              </a:rPr>
              <a:t>вертикальними</a:t>
            </a:r>
            <a:r>
              <a:rPr lang="en-US" sz="1400" dirty="0" smtClean="0">
                <a:latin typeface="Calibri Light" pitchFamily="34" charset="0"/>
              </a:rPr>
              <a:t> трубами, що </a:t>
            </a:r>
            <a:r>
              <a:rPr lang="en-US" sz="1400" dirty="0" err="1" smtClean="0">
                <a:latin typeface="Calibri Light" pitchFamily="34" charset="0"/>
              </a:rPr>
              <a:t>утворюють</a:t>
            </a:r>
            <a:r>
              <a:rPr lang="en-US" sz="1400" dirty="0" smtClean="0">
                <a:latin typeface="Calibri Light" pitchFamily="34" charset="0"/>
              </a:rPr>
              <a:t> </a:t>
            </a:r>
            <a:r>
              <a:rPr lang="en-US" sz="1400" dirty="0" err="1" smtClean="0">
                <a:latin typeface="Calibri Light" pitchFamily="34" charset="0"/>
              </a:rPr>
              <a:t>камеру</a:t>
            </a:r>
            <a:r>
              <a:rPr lang="en-US" sz="1400" dirty="0" smtClean="0">
                <a:latin typeface="Calibri Light" pitchFamily="34" charset="0"/>
              </a:rPr>
              <a:t> </a:t>
            </a:r>
            <a:r>
              <a:rPr lang="en-US" sz="1400" dirty="0" err="1" smtClean="0">
                <a:latin typeface="Calibri Light" pitchFamily="34" charset="0"/>
              </a:rPr>
              <a:t>згоряння</a:t>
            </a:r>
            <a:r>
              <a:rPr lang="en-US" sz="1400" dirty="0" smtClean="0">
                <a:latin typeface="Calibri Light" pitchFamily="34" charset="0"/>
              </a:rPr>
              <a:t>. Вертикальні трубки створюють велику поверхню теплообміну, яка використовує тепло димових труб.</a:t>
            </a:r>
          </a:p>
          <a:p>
            <a:pPr algn="just"/>
            <a:r>
              <a:rPr lang="en-US" sz="1400" dirty="0" smtClean="0">
                <a:latin typeface="Calibri Light" pitchFamily="34" charset="0"/>
              </a:rPr>
              <a:t> </a:t>
            </a:r>
          </a:p>
          <a:p>
            <a:pPr algn="just"/>
            <a:r>
              <a:rPr lang="en-US" sz="1400" dirty="0" smtClean="0">
                <a:latin typeface="Calibri Light" pitchFamily="34" charset="0"/>
              </a:rPr>
              <a:t>Теплообмінник котла ізольований.</a:t>
            </a:r>
            <a:endParaRPr lang="es-ES" sz="1400" dirty="0">
              <a:latin typeface="Calibri Light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55697" y="2060848"/>
            <a:ext cx="3127764" cy="401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ТЕПЛООБМІННИК КОТЛА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5421"/>
            <a:ext cx="5008334" cy="532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7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7" name="6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3370642" y="0"/>
            <a:ext cx="5796136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МОДУЛЯЦІЯ ПОТУЖНОСТІ ТА СИСТЕМА </a:t>
            </a:r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З</a:t>
            </a:r>
            <a:r>
              <a:rPr lang="uk-UA" sz="2800" b="1" dirty="0" smtClean="0">
                <a:solidFill>
                  <a:schemeClr val="bg1"/>
                </a:solidFill>
                <a:latin typeface="Flama Bold" pitchFamily="50" charset="0"/>
              </a:rPr>
              <a:t>ПАЛЮВАННЯ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9" name="8 Flecha izquierda"/>
          <p:cNvSpPr/>
          <p:nvPr/>
        </p:nvSpPr>
        <p:spPr>
          <a:xfrm rot="19816907">
            <a:off x="4211985" y="2040932"/>
            <a:ext cx="545560" cy="169186"/>
          </a:xfrm>
          <a:prstGeom prst="leftArrow">
            <a:avLst>
              <a:gd name="adj1" fmla="val 29343"/>
              <a:gd name="adj2" fmla="val 11585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izquierda"/>
          <p:cNvSpPr/>
          <p:nvPr/>
        </p:nvSpPr>
        <p:spPr>
          <a:xfrm rot="1835932">
            <a:off x="3784988" y="3772097"/>
            <a:ext cx="545560" cy="169186"/>
          </a:xfrm>
          <a:prstGeom prst="leftArrow">
            <a:avLst>
              <a:gd name="adj1" fmla="val 29343"/>
              <a:gd name="adj2" fmla="val 1158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786117"/>
            <a:ext cx="1631413" cy="399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98" y="1812949"/>
            <a:ext cx="1590998" cy="3943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Elipse"/>
          <p:cNvSpPr/>
          <p:nvPr/>
        </p:nvSpPr>
        <p:spPr>
          <a:xfrm>
            <a:off x="6660232" y="5517232"/>
            <a:ext cx="216024" cy="2660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CuadroTexto"/>
          <p:cNvSpPr txBox="1"/>
          <p:nvPr/>
        </p:nvSpPr>
        <p:spPr>
          <a:xfrm>
            <a:off x="6440797" y="5756726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3-4 мм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9938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8" name="7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0" y="6165304"/>
            <a:ext cx="916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 pitchFamily="34" charset="0"/>
              </a:rPr>
              <a:t>Вентилятор-газовий </a:t>
            </a:r>
            <a:r>
              <a:rPr lang="es-ES" dirty="0" err="1" smtClean="0">
                <a:latin typeface="Arial Narrow" pitchFamily="34" charset="0"/>
              </a:rPr>
              <a:t>клапан в зборі </a:t>
            </a:r>
            <a:r>
              <a:rPr lang="es-ES" dirty="0" smtClean="0">
                <a:latin typeface="Arial Narrow" pitchFamily="34" charset="0"/>
              </a:rPr>
              <a:t>(</a:t>
            </a:r>
            <a:r>
              <a:rPr lang="es-ES" dirty="0" err="1" smtClean="0">
                <a:latin typeface="Arial Narrow" pitchFamily="34" charset="0"/>
              </a:rPr>
              <a:t>Honeywell) </a:t>
            </a:r>
            <a:r>
              <a:rPr lang="es-ES" dirty="0" smtClean="0">
                <a:latin typeface="Arial Narrow" pitchFamily="34" charset="0"/>
              </a:rPr>
              <a:t>/ ADI 120-475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3370642" y="0"/>
            <a:ext cx="5796136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МОДУЛЯЦІЯ ПОТУЖНОСТІ ТА СИСТЕМА ЗГОРЯННЯ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270769"/>
            <a:ext cx="6580689" cy="489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8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0" name="9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98" y="954411"/>
            <a:ext cx="6867557" cy="5066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3370642" y="0"/>
            <a:ext cx="5796136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МОДУЛЯЦІЯ ПОТУЖНОСТІ ТА СИСТЕМА ЗГОРЯННЯ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0" y="6165304"/>
            <a:ext cx="916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 pitchFamily="34" charset="0"/>
              </a:rPr>
              <a:t>Вентилятор-газовий </a:t>
            </a:r>
            <a:r>
              <a:rPr lang="es-ES" dirty="0" err="1" smtClean="0">
                <a:latin typeface="Arial Narrow" pitchFamily="34" charset="0"/>
              </a:rPr>
              <a:t>клапан у зборі </a:t>
            </a:r>
            <a:r>
              <a:rPr lang="es-ES" dirty="0" smtClean="0">
                <a:latin typeface="Arial Narrow" pitchFamily="34" charset="0"/>
              </a:rPr>
              <a:t>(DUNGS) / (ADI 550-950)</a:t>
            </a: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0" name="9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3370642" y="0"/>
            <a:ext cx="5796136" cy="908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МОДУЛЯЦІЯ ПОТУЖНОСТІ ТА СИСТЕМА ЗГОРЯННЯ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-49418" y="6165304"/>
            <a:ext cx="916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 pitchFamily="34" charset="0"/>
              </a:rPr>
              <a:t>Збірка </a:t>
            </a:r>
            <a:r>
              <a:rPr lang="es-ES" dirty="0" smtClean="0">
                <a:latin typeface="Arial Narrow" pitchFamily="34" charset="0"/>
              </a:rPr>
              <a:t>пальника</a:t>
            </a:r>
            <a:endParaRPr lang="es-ES" dirty="0">
              <a:latin typeface="Arial Narrow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1762"/>
            <a:ext cx="8100137" cy="495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29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ЗАХОДИ БЕЗПЕКИ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156690"/>
              </p:ext>
            </p:extLst>
          </p:nvPr>
        </p:nvGraphicFramePr>
        <p:xfrm>
          <a:off x="755576" y="1603142"/>
          <a:ext cx="11811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Imagen de mapa de bits" r:id="rId4" imgW="5020376" imgH="6542857" progId="Paint.Picture">
                  <p:embed/>
                </p:oleObj>
              </mc:Choice>
              <mc:Fallback>
                <p:oleObj name="Imagen de mapa de bits" r:id="rId4" imgW="5020376" imgH="65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603142"/>
                        <a:ext cx="1181100" cy="146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172404"/>
              </p:ext>
            </p:extLst>
          </p:nvPr>
        </p:nvGraphicFramePr>
        <p:xfrm>
          <a:off x="2732467" y="1633065"/>
          <a:ext cx="127635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Imagen de mapa de bits" r:id="rId6" imgW="3419952" imgH="4371429" progId="Paint.Picture">
                  <p:embed/>
                </p:oleObj>
              </mc:Choice>
              <mc:Fallback>
                <p:oleObj name="Imagen de mapa de bits" r:id="rId6" imgW="3419952" imgH="4371429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467" y="1633065"/>
                        <a:ext cx="1276350" cy="156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12 Imagen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01248">
            <a:off x="5101404" y="1591162"/>
            <a:ext cx="379730" cy="17792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0" name="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557662"/>
              </p:ext>
            </p:extLst>
          </p:nvPr>
        </p:nvGraphicFramePr>
        <p:xfrm>
          <a:off x="6948264" y="1844824"/>
          <a:ext cx="6477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Imagen de mapa de bits" r:id="rId9" imgW="3323810" imgH="5133333" progId="Paint.Picture">
                  <p:embed/>
                </p:oleObj>
              </mc:Choice>
              <mc:Fallback>
                <p:oleObj name="Imagen de mapa de bits" r:id="rId9" imgW="3323810" imgH="5133333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1844824"/>
                        <a:ext cx="647700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87009"/>
              </p:ext>
            </p:extLst>
          </p:nvPr>
        </p:nvGraphicFramePr>
        <p:xfrm>
          <a:off x="395536" y="3429000"/>
          <a:ext cx="8064896" cy="2333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1350">
                <a:tc>
                  <a:txBody>
                    <a:bodyPr/>
                    <a:lstStyle/>
                    <a:p>
                      <a:pPr algn="ctr"/>
                      <a:r>
                        <a:rPr lang="en-US" baseline="0" noProof="0" dirty="0" smtClean="0"/>
                        <a:t>РЕЛЕ </a:t>
                      </a:r>
                      <a:r>
                        <a:rPr lang="en-US" noProof="0" dirty="0" smtClean="0"/>
                        <a:t>ТИСКУ ГАЗУ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noProof="0" dirty="0" smtClean="0"/>
                        <a:t>ДАТЧИК </a:t>
                      </a:r>
                      <a:r>
                        <a:rPr lang="en-US" noProof="0" dirty="0" smtClean="0"/>
                        <a:t>ТИСКУ ВОДИ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smtClean="0"/>
                        <a:t>ІОНІЗАЦІЙНИЙ ЕЛЕКТРОД</a:t>
                      </a:r>
                      <a:endParaRPr lang="en-U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ЗАХИСНИЙ </a:t>
                      </a:r>
                      <a:r>
                        <a:rPr lang="en-US" baseline="0" noProof="0" dirty="0" smtClean="0"/>
                        <a:t>ТЕРМОСТАТ ВІД </a:t>
                      </a:r>
                      <a:r>
                        <a:rPr lang="en-US" noProof="0" dirty="0" smtClean="0"/>
                        <a:t>ПЕРЕГРІВУ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6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&gt;15 мбар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&gt;1 бар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smtClean="0"/>
                        <a:t>&gt;5</a:t>
                      </a:r>
                      <a:r>
                        <a:rPr lang="en-US" noProof="0" dirty="0" smtClean="0"/>
                        <a:t> мкА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&lt;100ºC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35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ПОМИЛКА 132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ПОМИЛКА 164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ERROR 133-128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ПОМИЛКА 110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2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ЕЛЕМЕНТИ УПРАВЛІННЯ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4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61440"/>
              </p:ext>
            </p:extLst>
          </p:nvPr>
        </p:nvGraphicFramePr>
        <p:xfrm>
          <a:off x="395536" y="3429000"/>
          <a:ext cx="8352927" cy="1419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4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35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LMS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ДИСПЛЕЙ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ДАТЧИК ТЕМПЕРАТУРИ ВОДИ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6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К</a:t>
                      </a:r>
                      <a:r>
                        <a:rPr lang="uk-UA" noProof="0" dirty="0" smtClean="0"/>
                        <a:t>ОНТРОЛЕР</a:t>
                      </a:r>
                      <a:r>
                        <a:rPr lang="en-US" noProof="0" dirty="0" smtClean="0"/>
                        <a:t> КОТЛА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ІНТЕРФЕЙС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noProof="0" dirty="0" smtClean="0"/>
                        <a:t>ΔT </a:t>
                      </a:r>
                      <a:r>
                        <a:rPr lang="es-ES" noProof="0" dirty="0" smtClean="0"/>
                        <a:t>&lt; </a:t>
                      </a:r>
                      <a:r>
                        <a:rPr lang="es-ES" baseline="0" noProof="0" dirty="0" smtClean="0"/>
                        <a:t>15ºC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14 Imagen"/>
          <p:cNvPicPr/>
          <p:nvPr/>
        </p:nvPicPr>
        <p:blipFill rotWithShape="1">
          <a:blip r:embed="rId3">
            <a:clrChange>
              <a:clrFrom>
                <a:srgbClr val="735F49"/>
              </a:clrFrom>
              <a:clrTo>
                <a:srgbClr val="735F4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12462" t="22864" r="14461" b="10809"/>
          <a:stretch/>
        </p:blipFill>
        <p:spPr bwMode="auto">
          <a:xfrm>
            <a:off x="899753" y="2204864"/>
            <a:ext cx="1552575" cy="1052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15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67" y="2092785"/>
            <a:ext cx="133286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16 Image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67809" y="1947053"/>
            <a:ext cx="769620" cy="1567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5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00200" cy="1235432"/>
          </a:xfrm>
          <a:prstGeom prst="rect">
            <a:avLst/>
          </a:prstGeom>
        </p:spPr>
      </p:pic>
      <p:sp>
        <p:nvSpPr>
          <p:cNvPr id="12" name="11 Redondear rectángulo de esquina sencilla"/>
          <p:cNvSpPr/>
          <p:nvPr/>
        </p:nvSpPr>
        <p:spPr>
          <a:xfrm rot="10800000">
            <a:off x="3370642" y="0"/>
            <a:ext cx="5796136" cy="908720"/>
          </a:xfrm>
          <a:prstGeom prst="round1Rect">
            <a:avLst>
              <a:gd name="adj" fmla="val 50000"/>
            </a:avLst>
          </a:prstGeom>
          <a:solidFill>
            <a:srgbClr val="84223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70642" y="0"/>
            <a:ext cx="5796136" cy="908721"/>
          </a:xfrm>
        </p:spPr>
        <p:txBody>
          <a:bodyPr>
            <a:norm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latin typeface="Flama Bold" pitchFamily="50" charset="0"/>
              </a:rPr>
              <a:t>ГОРІННЯ</a:t>
            </a:r>
            <a:endParaRPr lang="es-ES" sz="2800" b="1" dirty="0">
              <a:solidFill>
                <a:schemeClr val="bg1"/>
              </a:solidFill>
              <a:latin typeface="Flama Bold" pitchFamily="50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62" y="1247982"/>
            <a:ext cx="7214075" cy="4477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Flecha circular"/>
          <p:cNvSpPr/>
          <p:nvPr/>
        </p:nvSpPr>
        <p:spPr>
          <a:xfrm rot="10800000">
            <a:off x="5148065" y="4293096"/>
            <a:ext cx="576063" cy="556062"/>
          </a:xfrm>
          <a:prstGeom prst="circularArrow">
            <a:avLst>
              <a:gd name="adj1" fmla="val 1861"/>
              <a:gd name="adj2" fmla="val 1142319"/>
              <a:gd name="adj3" fmla="val 20378715"/>
              <a:gd name="adj4" fmla="val 7823821"/>
              <a:gd name="adj5" fmla="val 5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17 Flecha circular"/>
          <p:cNvSpPr/>
          <p:nvPr/>
        </p:nvSpPr>
        <p:spPr>
          <a:xfrm rot="19766839" flipV="1">
            <a:off x="6223393" y="3553764"/>
            <a:ext cx="1080120" cy="1120121"/>
          </a:xfrm>
          <a:prstGeom prst="circularArrow">
            <a:avLst>
              <a:gd name="adj1" fmla="val 1861"/>
              <a:gd name="adj2" fmla="val 1142319"/>
              <a:gd name="adj3" fmla="val 20378715"/>
              <a:gd name="adj4" fmla="val 7238981"/>
              <a:gd name="adj5" fmla="val 5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6 Más"/>
          <p:cNvSpPr/>
          <p:nvPr/>
        </p:nvSpPr>
        <p:spPr>
          <a:xfrm>
            <a:off x="5076056" y="4385650"/>
            <a:ext cx="144016" cy="15139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Más"/>
          <p:cNvSpPr/>
          <p:nvPr/>
        </p:nvSpPr>
        <p:spPr>
          <a:xfrm>
            <a:off x="7020272" y="3789040"/>
            <a:ext cx="144016" cy="15139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3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718</TotalTime>
  <Words>275</Words>
  <Application>Microsoft Office PowerPoint</Application>
  <PresentationFormat>Экран (4:3)</PresentationFormat>
  <Paragraphs>67</Paragraphs>
  <Slides>17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Flama Bold</vt:lpstr>
      <vt:lpstr>Wingdings</vt:lpstr>
      <vt:lpstr>Tema de Office</vt:lpstr>
      <vt:lpstr>Imagen de mapa de bits</vt:lpstr>
      <vt:lpstr>НАВЧАННЯ З ЕКСПЛУАТАЦІЇ КОТЛІВ ADISA</vt:lpstr>
      <vt:lpstr>ТЕПЛООБМІННИК КОТЛА</vt:lpstr>
      <vt:lpstr>Презентация PowerPoint</vt:lpstr>
      <vt:lpstr>Презентация PowerPoint</vt:lpstr>
      <vt:lpstr>Презентация PowerPoint</vt:lpstr>
      <vt:lpstr>Презентация PowerPoint</vt:lpstr>
      <vt:lpstr>ЗАХОДИ БЕЗПЕКИ</vt:lpstr>
      <vt:lpstr>ЕЛЕМЕНТИ УПРАВЛІННЯ</vt:lpstr>
      <vt:lpstr>ГОРІННЯ</vt:lpstr>
      <vt:lpstr>ГОРІННЯ</vt:lpstr>
      <vt:lpstr>ГОРІННЯ</vt:lpstr>
      <vt:lpstr>КАСКАД</vt:lpstr>
      <vt:lpstr>ОПАЛЮВАЛЬНИЙ КОНТУР</vt:lpstr>
      <vt:lpstr>ГВП</vt:lpstr>
      <vt:lpstr>ТЕХНІЧНЕ ОБСЛУГОВУВАННЯ</vt:lpstr>
      <vt:lpstr>ТЕХНІЧНЕ ОБСЛУГОВУВАННЯ</vt:lpstr>
      <vt:lpstr>ПРИМІТКИ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 BOILERS TRAINING</dc:title>
  <dc:creator>Roger Barcons</dc:creator>
  <cp:keywords>, docId:30A399F99A787D33D4A1466EA25542B7</cp:keywords>
  <cp:lastModifiedBy>Алексей Иванов</cp:lastModifiedBy>
  <cp:revision>38</cp:revision>
  <dcterms:created xsi:type="dcterms:W3CDTF">2017-12-27T11:12:36Z</dcterms:created>
  <dcterms:modified xsi:type="dcterms:W3CDTF">2023-09-05T16:16:29Z</dcterms:modified>
</cp:coreProperties>
</file>